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Default Extension="docx" ContentType="application/vnd.openxmlformats-officedocument.wordprocessingml.docume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277" r:id="rId2"/>
    <p:sldId id="268" r:id="rId3"/>
    <p:sldId id="273" r:id="rId4"/>
    <p:sldId id="280" r:id="rId5"/>
    <p:sldId id="269" r:id="rId6"/>
    <p:sldId id="270" r:id="rId7"/>
    <p:sldId id="275" r:id="rId8"/>
    <p:sldId id="266" r:id="rId9"/>
    <p:sldId id="267" r:id="rId10"/>
    <p:sldId id="265" r:id="rId11"/>
    <p:sldId id="279" r:id="rId12"/>
    <p:sldId id="278" r:id="rId13"/>
    <p:sldId id="27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3ACBEC2-0EEC-CB49-A377-784B049ECCB6}" type="datetimeFigureOut">
              <a:rPr lang="fr-FR" smtClean="0"/>
              <a:pPr/>
              <a:t>18/03/2013</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A8DCB18-C513-6247-A76E-0FACFF6A6AA6}" type="slidenum">
              <a:rPr lang="fr-FR" smtClean="0"/>
              <a:pPr/>
              <a:t>‹N°›</a:t>
            </a:fld>
            <a:endParaRPr lang="fr-FR"/>
          </a:p>
        </p:txBody>
      </p:sp>
    </p:spTree>
    <p:extLst>
      <p:ext uri="{BB962C8B-B14F-4D97-AF65-F5344CB8AC3E}">
        <p14:creationId xmlns="" xmlns:p14="http://schemas.microsoft.com/office/powerpoint/2010/main" val="5189298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6C339B-6F94-4127-AB62-AD56D678210C}" type="datetimeFigureOut">
              <a:rPr lang="en-US" smtClean="0"/>
              <a:pPr/>
              <a:t>3/18/2013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DBDDE4-7F4D-4BF9-A108-3D4A53E959A4}" type="slidenum">
              <a:rPr lang="en-US" smtClean="0"/>
              <a:pPr/>
              <a:t>‹N°›</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B5587C66-6890-4785-B32D-A8039725410F}" type="slidenum">
              <a:rPr lang="en-US" smtClean="0">
                <a:latin typeface="Times New Roman" charset="0"/>
              </a:rPr>
              <a:pPr eaLnBrk="1" hangingPunct="1">
                <a:defRPr/>
              </a:pPr>
              <a:t>12</a:t>
            </a:fld>
            <a:endParaRPr lang="en-US" smtClean="0">
              <a:latin typeface="Times New Roman"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cstate="print"/>
          <a:stretch>
            <a:fillRect/>
          </a:stretch>
        </p:blipFill>
        <p:spPr>
          <a:xfrm>
            <a:off x="158367" y="187452"/>
            <a:ext cx="8827266" cy="6483096"/>
          </a:xfrm>
          <a:prstGeom prst="rect">
            <a:avLst/>
          </a:prstGeom>
        </p:spPr>
      </p:pic>
      <p:sp>
        <p:nvSpPr>
          <p:cNvPr id="2" name="Title 1"/>
          <p:cNvSpPr>
            <a:spLocks noGrp="1"/>
          </p:cNvSpPr>
          <p:nvPr>
            <p:ph type="ctrTitle"/>
          </p:nvPr>
        </p:nvSpPr>
        <p:spPr>
          <a:xfrm>
            <a:off x="785091" y="635001"/>
            <a:ext cx="6800274" cy="623454"/>
          </a:xfrm>
        </p:spPr>
        <p:txBody>
          <a:bodyPr anchor="t"/>
          <a:lstStyle>
            <a:lvl1pPr algn="l">
              <a:defRPr sz="2800"/>
            </a:lvl1pPr>
          </a:lstStyle>
          <a:p>
            <a:r>
              <a:rPr lang="fr-FR" dirty="0" smtClean="0"/>
              <a:t>Cliquez et modifiez le titre</a:t>
            </a:r>
            <a:endParaRPr dirty="0"/>
          </a:p>
        </p:txBody>
      </p:sp>
      <p:sp>
        <p:nvSpPr>
          <p:cNvPr id="3" name="Subtitle 2"/>
          <p:cNvSpPr>
            <a:spLocks noGrp="1"/>
          </p:cNvSpPr>
          <p:nvPr>
            <p:ph type="subTitle" idx="1"/>
          </p:nvPr>
        </p:nvSpPr>
        <p:spPr>
          <a:xfrm>
            <a:off x="785091" y="1535545"/>
            <a:ext cx="7577860" cy="4583546"/>
          </a:xfrm>
        </p:spPr>
        <p:txBody>
          <a:bodyPr>
            <a:normAutofit/>
          </a:bodyPr>
          <a:lstStyle>
            <a:lvl1pPr marL="0" indent="0" algn="l">
              <a:spcBef>
                <a:spcPts val="600"/>
              </a:spcBef>
              <a:buNone/>
              <a:defRPr sz="1800">
                <a:solidFill>
                  <a:srgbClr val="10253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 du masque</a:t>
            </a:r>
            <a:endParaRPr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cstate="print"/>
          <a:stretch>
            <a:fillRect/>
          </a:stretch>
        </p:blipFill>
        <p:spPr>
          <a:xfrm>
            <a:off x="150887" y="186645"/>
            <a:ext cx="8827266" cy="6483096"/>
          </a:xfrm>
          <a:prstGeom prst="rect">
            <a:avLst/>
          </a:prstGeom>
        </p:spPr>
      </p:pic>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404411" y="219635"/>
            <a:ext cx="493059" cy="365125"/>
          </a:xfrm>
          <a:prstGeom prst="rect">
            <a:avLst/>
          </a:prstGeom>
        </p:spPr>
        <p:txBody>
          <a:bodyPr/>
          <a:lstStyle/>
          <a:p>
            <a:fld id="{93E4AAA4-6363-4581-962D-1ACCC2D600C5}"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cstate="print"/>
          <a:stretch>
            <a:fillRect/>
          </a:stretch>
        </p:blipFill>
        <p:spPr>
          <a:xfrm>
            <a:off x="158367" y="187452"/>
            <a:ext cx="8827266" cy="6483096"/>
          </a:xfrm>
          <a:prstGeom prst="rect">
            <a:avLst/>
          </a:prstGeom>
        </p:spPr>
      </p:pic>
      <p:sp>
        <p:nvSpPr>
          <p:cNvPr id="2" name="Title 1"/>
          <p:cNvSpPr>
            <a:spLocks noGrp="1"/>
          </p:cNvSpPr>
          <p:nvPr>
            <p:ph type="title"/>
          </p:nvPr>
        </p:nvSpPr>
        <p:spPr>
          <a:xfrm>
            <a:off x="779464" y="590550"/>
            <a:ext cx="3657600" cy="1162050"/>
          </a:xfrm>
        </p:spPr>
        <p:txBody>
          <a:bodyPr anchor="t"/>
          <a:lstStyle>
            <a:lvl1pPr algn="ctr">
              <a:defRPr sz="3600" b="0"/>
            </a:lvl1pPr>
          </a:lstStyle>
          <a:p>
            <a:r>
              <a:rPr lang="fr-FR" dirty="0" smtClean="0"/>
              <a:t>Cliquez et modifiez le titre</a:t>
            </a:r>
            <a:endParaRPr dirty="0"/>
          </a:p>
        </p:txBody>
      </p:sp>
      <p:sp>
        <p:nvSpPr>
          <p:cNvPr id="3" name="Content Placeholder 2"/>
          <p:cNvSpPr>
            <a:spLocks noGrp="1"/>
          </p:cNvSpPr>
          <p:nvPr>
            <p:ph idx="1"/>
          </p:nvPr>
        </p:nvSpPr>
        <p:spPr>
          <a:xfrm>
            <a:off x="4693023" y="1085273"/>
            <a:ext cx="3657600" cy="496310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404411" y="219635"/>
            <a:ext cx="493059" cy="365125"/>
          </a:xfrm>
          <a:prstGeom prst="rect">
            <a:avLst/>
          </a:prstGeom>
        </p:spPr>
        <p:txBody>
          <a:bodyPr/>
          <a:lstStyle/>
          <a:p>
            <a:fld id="{93E4AAA4-6363-4581-962D-1ACCC2D600C5}" type="slidenum">
              <a:rPr lang="en-US" smtClean="0"/>
              <a:pPr/>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cstate="print"/>
          <a:stretch>
            <a:fillRect/>
          </a:stretch>
        </p:blipFill>
        <p:spPr>
          <a:xfrm>
            <a:off x="448977" y="187452"/>
            <a:ext cx="8536656" cy="6483096"/>
          </a:xfrm>
          <a:prstGeom prst="rect">
            <a:avLst/>
          </a:prstGeom>
        </p:spPr>
      </p:pic>
      <p:sp>
        <p:nvSpPr>
          <p:cNvPr id="2" name="Title 1"/>
          <p:cNvSpPr>
            <a:spLocks noGrp="1"/>
          </p:cNvSpPr>
          <p:nvPr>
            <p:ph type="title"/>
          </p:nvPr>
        </p:nvSpPr>
        <p:spPr>
          <a:xfrm>
            <a:off x="3886200" y="981364"/>
            <a:ext cx="4476750" cy="1350818"/>
          </a:xfrm>
        </p:spPr>
        <p:txBody>
          <a:bodyPr anchor="b"/>
          <a:lstStyle>
            <a:lvl1pPr algn="l">
              <a:defRPr sz="3600" b="0"/>
            </a:lvl1pPr>
          </a:lstStyle>
          <a:p>
            <a:r>
              <a:rPr lang="fr-FR" dirty="0" smtClean="0"/>
              <a:t>Cliquez et modifiez le titre</a:t>
            </a:r>
            <a:endParaRPr dirty="0"/>
          </a:p>
        </p:txBody>
      </p:sp>
      <p:sp>
        <p:nvSpPr>
          <p:cNvPr id="4" name="Text Placeholder 3"/>
          <p:cNvSpPr>
            <a:spLocks noGrp="1"/>
          </p:cNvSpPr>
          <p:nvPr>
            <p:ph type="body" sz="half" idx="2"/>
          </p:nvPr>
        </p:nvSpPr>
        <p:spPr>
          <a:xfrm>
            <a:off x="3886124" y="2782454"/>
            <a:ext cx="4474539" cy="2856345"/>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6" name="Footer Placeholder 5"/>
          <p:cNvSpPr>
            <a:spLocks noGrp="1"/>
          </p:cNvSpPr>
          <p:nvPr>
            <p:ph type="ftr" sz="quarter" idx="11"/>
          </p:nvPr>
        </p:nvSpPr>
        <p:spPr>
          <a:xfrm>
            <a:off x="5867399" y="6288741"/>
            <a:ext cx="2675965" cy="365125"/>
          </a:xfrm>
        </p:spPr>
        <p:txBody>
          <a:bodyPr/>
          <a:lstStyle/>
          <a:p>
            <a:endParaRPr lang="en-US"/>
          </a:p>
        </p:txBody>
      </p:sp>
      <p:sp>
        <p:nvSpPr>
          <p:cNvPr id="7" name="Slide Number Placeholder 6"/>
          <p:cNvSpPr>
            <a:spLocks noGrp="1"/>
          </p:cNvSpPr>
          <p:nvPr>
            <p:ph type="sldNum" sz="quarter" idx="12"/>
          </p:nvPr>
        </p:nvSpPr>
        <p:spPr>
          <a:xfrm>
            <a:off x="8404411" y="219635"/>
            <a:ext cx="493059" cy="365125"/>
          </a:xfrm>
          <a:prstGeom prst="rect">
            <a:avLst/>
          </a:prstGeom>
        </p:spPr>
        <p:txBody>
          <a:bodyPr/>
          <a:lstStyle/>
          <a:p>
            <a:fld id="{93E4AAA4-6363-4581-962D-1ACCC2D600C5}" type="slidenum">
              <a:rPr lang="en-US" smtClean="0"/>
              <a:pPr/>
              <a:t>‹N°›</a:t>
            </a:fld>
            <a:endParaRPr lang="en-US"/>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age avec légende, alt.">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cstate="print"/>
          <a:stretch>
            <a:fillRect/>
          </a:stretch>
        </p:blipFill>
        <p:spPr>
          <a:xfrm>
            <a:off x="158367" y="187452"/>
            <a:ext cx="8827266" cy="6483096"/>
          </a:xfrm>
          <a:prstGeom prst="rect">
            <a:avLst/>
          </a:prstGeom>
        </p:spPr>
      </p:pic>
      <p:sp>
        <p:nvSpPr>
          <p:cNvPr id="2" name="Title 1"/>
          <p:cNvSpPr>
            <a:spLocks noGrp="1"/>
          </p:cNvSpPr>
          <p:nvPr>
            <p:ph type="title"/>
          </p:nvPr>
        </p:nvSpPr>
        <p:spPr>
          <a:xfrm>
            <a:off x="4710953" y="949020"/>
            <a:ext cx="3657600" cy="1252538"/>
          </a:xfrm>
        </p:spPr>
        <p:txBody>
          <a:bodyPr anchor="b"/>
          <a:lstStyle>
            <a:lvl1pPr algn="l">
              <a:defRPr sz="3600" b="0"/>
            </a:lvl1pPr>
          </a:lstStyle>
          <a:p>
            <a:r>
              <a:rPr lang="fr-FR" dirty="0" smtClean="0"/>
              <a:t>Cliquez et modifiez le titre</a:t>
            </a:r>
            <a:endParaRPr dirty="0"/>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a:p>
        </p:txBody>
      </p:sp>
      <p:sp>
        <p:nvSpPr>
          <p:cNvPr id="4" name="Text Placeholder 3"/>
          <p:cNvSpPr>
            <a:spLocks noGrp="1"/>
          </p:cNvSpPr>
          <p:nvPr>
            <p:ph type="body" sz="half" idx="2"/>
          </p:nvPr>
        </p:nvSpPr>
        <p:spPr>
          <a:xfrm>
            <a:off x="4710412" y="2244420"/>
            <a:ext cx="3657600"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a:xfrm>
            <a:off x="8404411" y="219635"/>
            <a:ext cx="493059" cy="365125"/>
          </a:xfrm>
          <a:prstGeom prst="rect">
            <a:avLst/>
          </a:prstGeom>
        </p:spPr>
        <p:txBody>
          <a:bodyPr/>
          <a:lstStyle/>
          <a:p>
            <a:fld id="{93E4AAA4-6363-4581-962D-1ACCC2D600C5}" type="slidenum">
              <a:rPr lang="en-US" smtClean="0"/>
              <a:pPr/>
              <a:t>‹N°›</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 au-dessus de légende">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cstate="print"/>
          <a:stretch>
            <a:fillRect/>
          </a:stretch>
        </p:blipFill>
        <p:spPr>
          <a:xfrm>
            <a:off x="158367" y="187452"/>
            <a:ext cx="8827266" cy="6483096"/>
          </a:xfrm>
          <a:prstGeom prst="rect">
            <a:avLst/>
          </a:prstGeom>
        </p:spPr>
      </p:pic>
      <p:sp>
        <p:nvSpPr>
          <p:cNvPr id="2" name="Title 1"/>
          <p:cNvSpPr>
            <a:spLocks noGrp="1"/>
          </p:cNvSpPr>
          <p:nvPr>
            <p:ph type="title"/>
          </p:nvPr>
        </p:nvSpPr>
        <p:spPr>
          <a:xfrm>
            <a:off x="808038" y="3778624"/>
            <a:ext cx="7560515" cy="1102658"/>
          </a:xfrm>
        </p:spPr>
        <p:txBody>
          <a:bodyPr anchor="b"/>
          <a:lstStyle>
            <a:lvl1pPr algn="l">
              <a:defRPr sz="3600" b="0"/>
            </a:lvl1pPr>
          </a:lstStyle>
          <a:p>
            <a:r>
              <a:rPr lang="fr-FR" dirty="0" smtClean="0"/>
              <a:t>Cliquez et modifiez le titre</a:t>
            </a:r>
            <a:endParaRPr dirty="0"/>
          </a:p>
        </p:txBody>
      </p:sp>
      <p:sp>
        <p:nvSpPr>
          <p:cNvPr id="3" name="Picture Placeholder 2"/>
          <p:cNvSpPr>
            <a:spLocks noGrp="1"/>
          </p:cNvSpPr>
          <p:nvPr>
            <p:ph type="pic" idx="1"/>
          </p:nvPr>
        </p:nvSpPr>
        <p:spPr>
          <a:xfrm flipH="1">
            <a:off x="871584" y="1039090"/>
            <a:ext cx="7427726" cy="2712639"/>
          </a:xfrm>
          <a:prstGeom prst="roundRect">
            <a:avLst>
              <a:gd name="adj" fmla="val 7476"/>
            </a:avLst>
          </a:prstGeom>
          <a:blipFill dpi="0" rotWithShape="0">
            <a:blip r:embed="rId3"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smtClean="0"/>
              <a:t>Faire glisser l'image vers l'espace réservé ou cliquer sur l'icône pour l'ajouter</a:t>
            </a:r>
            <a:endParaRPr dirty="0"/>
          </a:p>
        </p:txBody>
      </p:sp>
      <p:sp>
        <p:nvSpPr>
          <p:cNvPr id="4" name="Text Placeholder 3"/>
          <p:cNvSpPr>
            <a:spLocks noGrp="1"/>
          </p:cNvSpPr>
          <p:nvPr>
            <p:ph type="body" sz="half" idx="2"/>
          </p:nvPr>
        </p:nvSpPr>
        <p:spPr>
          <a:xfrm>
            <a:off x="808034" y="4827493"/>
            <a:ext cx="7559977" cy="968325"/>
          </a:xfrm>
        </p:spPr>
        <p:txBody>
          <a:bodyPr>
            <a:normAutofit/>
          </a:bodyPr>
          <a:lstStyle>
            <a:lvl1pPr marL="0" indent="0">
              <a:spcBef>
                <a:spcPts val="3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a:xfrm>
            <a:off x="8404411" y="219635"/>
            <a:ext cx="493059" cy="365125"/>
          </a:xfrm>
          <a:prstGeom prst="rect">
            <a:avLst/>
          </a:prstGeom>
        </p:spPr>
        <p:txBody>
          <a:bodyPr/>
          <a:lstStyle/>
          <a:p>
            <a:fld id="{93E4AAA4-6363-4581-962D-1ACCC2D600C5}" type="slidenum">
              <a:rPr lang="en-US" smtClean="0"/>
              <a:pPr/>
              <a:t>‹N°›</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cstate="print"/>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fr-FR" smtClean="0"/>
              <a:t>Cliquez et modifiez le titre</a:t>
            </a:r>
            <a:endParaRPr/>
          </a:p>
        </p:txBody>
      </p:sp>
      <p:sp>
        <p:nvSpPr>
          <p:cNvPr id="3" name="Vertical Text Placeholder 2"/>
          <p:cNvSpPr>
            <a:spLocks noGrp="1"/>
          </p:cNvSpPr>
          <p:nvPr>
            <p:ph type="body" orient="vert" idx="1"/>
          </p:nvPr>
        </p:nvSpPr>
        <p:spPr/>
        <p:txBody>
          <a:bodyPr vert="eaVert"/>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404411" y="219635"/>
            <a:ext cx="493059" cy="365125"/>
          </a:xfrm>
          <a:prstGeom prst="rect">
            <a:avLst/>
          </a:prstGeom>
        </p:spPr>
        <p:txBody>
          <a:bodyPr/>
          <a:lstStyle/>
          <a:p>
            <a:fld id="{93E4AAA4-6363-4581-962D-1ACCC2D600C5}" type="slidenum">
              <a:rPr lang="en-US" smtClean="0"/>
              <a:pPr/>
              <a:t>‹N°›</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cstate="print"/>
          <a:stretch>
            <a:fillRect/>
          </a:stretch>
        </p:blipFill>
        <p:spPr>
          <a:xfrm>
            <a:off x="150887" y="186645"/>
            <a:ext cx="8827266" cy="6483096"/>
          </a:xfrm>
          <a:prstGeom prst="rect">
            <a:avLst/>
          </a:prstGeom>
        </p:spPr>
      </p:pic>
      <p:sp>
        <p:nvSpPr>
          <p:cNvPr id="2" name="Vertical Title 1"/>
          <p:cNvSpPr>
            <a:spLocks noGrp="1"/>
          </p:cNvSpPr>
          <p:nvPr>
            <p:ph type="title" orient="vert"/>
          </p:nvPr>
        </p:nvSpPr>
        <p:spPr>
          <a:xfrm>
            <a:off x="7328646" y="1119909"/>
            <a:ext cx="1358153" cy="4928466"/>
          </a:xfrm>
        </p:spPr>
        <p:txBody>
          <a:bodyPr vert="eaVert"/>
          <a:lstStyle/>
          <a:p>
            <a:r>
              <a:rPr lang="fr-FR" dirty="0" smtClean="0"/>
              <a:t>Cliquez et modifiez le titre</a:t>
            </a:r>
            <a:endParaRPr dirty="0"/>
          </a:p>
        </p:txBody>
      </p:sp>
      <p:sp>
        <p:nvSpPr>
          <p:cNvPr id="3" name="Vertical Text Placeholder 2"/>
          <p:cNvSpPr>
            <a:spLocks noGrp="1"/>
          </p:cNvSpPr>
          <p:nvPr>
            <p:ph type="body" orient="vert" idx="1"/>
          </p:nvPr>
        </p:nvSpPr>
        <p:spPr>
          <a:xfrm>
            <a:off x="779462" y="1119909"/>
            <a:ext cx="5939993" cy="4928466"/>
          </a:xfrm>
        </p:spPr>
        <p:txBody>
          <a:bodyPr vert="eaVert"/>
          <a:lstStyle>
            <a:lvl5pPr>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404411" y="219635"/>
            <a:ext cx="493059" cy="365125"/>
          </a:xfrm>
          <a:prstGeom prst="rect">
            <a:avLst/>
          </a:prstGeom>
        </p:spPr>
        <p:txBody>
          <a:bodyPr/>
          <a:lstStyle/>
          <a:p>
            <a:fld id="{93E4AAA4-6363-4581-962D-1ACCC2D600C5}"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cstate="print"/>
          <a:stretch>
            <a:fillRect/>
          </a:stretch>
        </p:blipFill>
        <p:spPr>
          <a:xfrm>
            <a:off x="150887" y="186645"/>
            <a:ext cx="8827266" cy="6483096"/>
          </a:xfrm>
          <a:prstGeom prst="rect">
            <a:avLst/>
          </a:prstGeom>
        </p:spPr>
      </p:pic>
      <p:sp>
        <p:nvSpPr>
          <p:cNvPr id="2" name="Title 1"/>
          <p:cNvSpPr>
            <a:spLocks noGrp="1"/>
          </p:cNvSpPr>
          <p:nvPr>
            <p:ph type="title"/>
          </p:nvPr>
        </p:nvSpPr>
        <p:spPr/>
        <p:txBody>
          <a:bodyPr anchor="t"/>
          <a:lstStyle/>
          <a:p>
            <a:r>
              <a:rPr lang="fr-FR" dirty="0" smtClean="0"/>
              <a:t>Cliquez et modifiez le titre</a:t>
            </a:r>
            <a:endParaRPr dirty="0"/>
          </a:p>
        </p:txBody>
      </p:sp>
      <p:sp>
        <p:nvSpPr>
          <p:cNvPr id="3" name="Content Placeholder 2"/>
          <p:cNvSpPr>
            <a:spLocks noGrp="1"/>
          </p:cNvSpPr>
          <p:nvPr>
            <p:ph idx="1"/>
          </p:nvPr>
        </p:nvSpPr>
        <p:spPr/>
        <p:txBody>
          <a:bodyPr/>
          <a:lstStyle>
            <a:lvl5pPr>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404411" y="219635"/>
            <a:ext cx="493059" cy="365125"/>
          </a:xfrm>
          <a:prstGeom prst="rect">
            <a:avLst/>
          </a:prstGeom>
        </p:spPr>
        <p:txBody>
          <a:bodyPr/>
          <a:lstStyle/>
          <a:p>
            <a:fld id="{93E4AAA4-6363-4581-962D-1ACCC2D600C5}"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cstate="print"/>
          <a:stretch>
            <a:fillRect/>
          </a:stretch>
        </p:blipFill>
        <p:spPr>
          <a:xfrm>
            <a:off x="158367" y="187452"/>
            <a:ext cx="8827266" cy="6483096"/>
          </a:xfrm>
          <a:prstGeom prst="rect">
            <a:avLst/>
          </a:prstGeom>
        </p:spPr>
      </p:pic>
      <p:sp>
        <p:nvSpPr>
          <p:cNvPr id="2" name="Title 1"/>
          <p:cNvSpPr>
            <a:spLocks noGrp="1"/>
          </p:cNvSpPr>
          <p:nvPr>
            <p:ph type="title"/>
          </p:nvPr>
        </p:nvSpPr>
        <p:spPr>
          <a:xfrm>
            <a:off x="779463" y="584761"/>
            <a:ext cx="7583487" cy="685240"/>
          </a:xfrm>
        </p:spPr>
        <p:txBody>
          <a:bodyPr anchor="t" anchorCtr="0">
            <a:noAutofit/>
          </a:bodyPr>
          <a:lstStyle>
            <a:lvl1pPr algn="l">
              <a:defRPr sz="2800" b="1" cap="none" baseline="0">
                <a:solidFill>
                  <a:srgbClr val="1B3861"/>
                </a:solidFill>
              </a:defRPr>
            </a:lvl1pPr>
          </a:lstStyle>
          <a:p>
            <a:r>
              <a:rPr lang="fr-FR" dirty="0" smtClean="0"/>
              <a:t>Cliquez et modifiez le titre</a:t>
            </a:r>
            <a:endParaRPr dirty="0"/>
          </a:p>
        </p:txBody>
      </p:sp>
      <p:sp>
        <p:nvSpPr>
          <p:cNvPr id="3" name="Text Placeholder 2"/>
          <p:cNvSpPr>
            <a:spLocks noGrp="1"/>
          </p:cNvSpPr>
          <p:nvPr>
            <p:ph type="body" idx="1"/>
          </p:nvPr>
        </p:nvSpPr>
        <p:spPr>
          <a:xfrm>
            <a:off x="779463" y="1627909"/>
            <a:ext cx="7583487" cy="4294909"/>
          </a:xfrm>
        </p:spPr>
        <p:txBody>
          <a:bodyPr anchor="t" anchorCtr="0">
            <a:normAutofit/>
          </a:bodyPr>
          <a:lstStyle>
            <a:lvl1pPr marL="0" indent="0" algn="l">
              <a:spcBef>
                <a:spcPts val="600"/>
              </a:spcBef>
              <a:buNone/>
              <a:defRPr sz="1800" cap="none" baseline="0">
                <a:solidFill>
                  <a:srgbClr val="10253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smtClean="0"/>
              <a:t>Cliquez pour modifier les styles du texte du masque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404411" y="219635"/>
            <a:ext cx="493059" cy="365125"/>
          </a:xfrm>
          <a:prstGeom prst="rect">
            <a:avLst/>
          </a:prstGeom>
        </p:spPr>
        <p:txBody>
          <a:bodyPr/>
          <a:lstStyle/>
          <a:p>
            <a:fld id="{93E4AAA4-6363-4581-962D-1ACCC2D600C5}"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cstate="print"/>
          <a:stretch>
            <a:fillRect/>
          </a:stretch>
        </p:blipFill>
        <p:spPr>
          <a:xfrm>
            <a:off x="150887" y="186645"/>
            <a:ext cx="8827266" cy="6483096"/>
          </a:xfrm>
          <a:prstGeom prst="rect">
            <a:avLst/>
          </a:prstGeom>
        </p:spPr>
      </p:pic>
      <p:sp>
        <p:nvSpPr>
          <p:cNvPr id="2" name="Title 1"/>
          <p:cNvSpPr>
            <a:spLocks noGrp="1"/>
          </p:cNvSpPr>
          <p:nvPr>
            <p:ph type="title"/>
          </p:nvPr>
        </p:nvSpPr>
        <p:spPr/>
        <p:txBody>
          <a:bodyPr anchor="t"/>
          <a:lstStyle/>
          <a:p>
            <a:r>
              <a:rPr lang="fr-FR" dirty="0" smtClean="0"/>
              <a:t>Cliquez et modifiez le titre</a:t>
            </a:r>
            <a:endParaRPr dirty="0"/>
          </a:p>
        </p:txBody>
      </p:sp>
      <p:sp>
        <p:nvSpPr>
          <p:cNvPr id="3" name="Content Placeholder 2"/>
          <p:cNvSpPr>
            <a:spLocks noGrp="1"/>
          </p:cNvSpPr>
          <p:nvPr>
            <p:ph sz="half" idx="1"/>
          </p:nvPr>
        </p:nvSpPr>
        <p:spPr>
          <a:xfrm>
            <a:off x="779462" y="2089727"/>
            <a:ext cx="3657600" cy="3579091"/>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dirty="0"/>
          </a:p>
        </p:txBody>
      </p:sp>
      <p:sp>
        <p:nvSpPr>
          <p:cNvPr id="4" name="Content Placeholder 3"/>
          <p:cNvSpPr>
            <a:spLocks noGrp="1"/>
          </p:cNvSpPr>
          <p:nvPr>
            <p:ph sz="half" idx="2"/>
          </p:nvPr>
        </p:nvSpPr>
        <p:spPr>
          <a:xfrm>
            <a:off x="4688541" y="2089727"/>
            <a:ext cx="3657600" cy="3579091"/>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404411" y="219635"/>
            <a:ext cx="493059" cy="365125"/>
          </a:xfrm>
          <a:prstGeom prst="rect">
            <a:avLst/>
          </a:prstGeom>
        </p:spPr>
        <p:txBody>
          <a:bodyPr/>
          <a:lstStyle/>
          <a:p>
            <a:fld id="{93E4AAA4-6363-4581-962D-1ACCC2D600C5}"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cstate="print"/>
          <a:stretch>
            <a:fillRect/>
          </a:stretch>
        </p:blipFill>
        <p:spPr>
          <a:xfrm>
            <a:off x="150887" y="186645"/>
            <a:ext cx="8827266" cy="6483096"/>
          </a:xfrm>
          <a:prstGeom prst="rect">
            <a:avLst/>
          </a:prstGeom>
        </p:spPr>
      </p:pic>
      <p:sp>
        <p:nvSpPr>
          <p:cNvPr id="2" name="Title 1"/>
          <p:cNvSpPr>
            <a:spLocks noGrp="1"/>
          </p:cNvSpPr>
          <p:nvPr>
            <p:ph type="title"/>
          </p:nvPr>
        </p:nvSpPr>
        <p:spPr>
          <a:xfrm>
            <a:off x="779463" y="381000"/>
            <a:ext cx="7583487" cy="1044388"/>
          </a:xfrm>
        </p:spPr>
        <p:txBody>
          <a:bodyPr/>
          <a:lstStyle>
            <a:lvl1pPr>
              <a:defRPr/>
            </a:lvl1pPr>
          </a:lstStyle>
          <a:p>
            <a:r>
              <a:rPr lang="fr-FR" dirty="0" smtClean="0"/>
              <a:t>Cliquez et modifiez le titre</a:t>
            </a:r>
            <a:endParaRPr dirty="0"/>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Cliquez pour modifier les styles du texte du masque</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7" name="Date Placeholder 6"/>
          <p:cNvSpPr>
            <a:spLocks noGrp="1"/>
          </p:cNvSpPr>
          <p:nvPr>
            <p:ph type="dt" sz="half" idx="10"/>
          </p:nvPr>
        </p:nvSpPr>
        <p:spPr>
          <a:xfrm>
            <a:off x="381000" y="6288741"/>
            <a:ext cx="1887537" cy="365125"/>
          </a:xfrm>
          <a:prstGeom prst="rect">
            <a:avLst/>
          </a:prstGeom>
        </p:spPr>
        <p:txBody>
          <a:bodyPr/>
          <a:lstStyle/>
          <a:p>
            <a:fld id="{D140825E-4A15-4D39-8176-1F07E904CB30}" type="datetimeFigureOut">
              <a:rPr lang="en-US" smtClean="0"/>
              <a:pPr/>
              <a:t>3/18/2013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404411" y="219635"/>
            <a:ext cx="493059" cy="365125"/>
          </a:xfrm>
          <a:prstGeom prst="rect">
            <a:avLst/>
          </a:prstGeom>
        </p:spPr>
        <p:txBody>
          <a:bodyPr/>
          <a:lstStyle/>
          <a:p>
            <a:fld id="{93E4AAA4-6363-4581-962D-1ACCC2D600C5}" type="slidenum">
              <a:rPr lang="en-US" smtClean="0"/>
              <a:pPr/>
              <a:t>‹N°›</a:t>
            </a:fld>
            <a:endParaRPr lang="en-US"/>
          </a:p>
        </p:txBody>
      </p:sp>
      <p:cxnSp>
        <p:nvCxnSpPr>
          <p:cNvPr id="12" name="Straight Connector 11"/>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us, Haut et bas">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cstate="print"/>
          <a:stretch>
            <a:fillRect/>
          </a:stretch>
        </p:blipFill>
        <p:spPr>
          <a:xfrm>
            <a:off x="150887" y="186645"/>
            <a:ext cx="8827266" cy="6483096"/>
          </a:xfrm>
          <a:prstGeom prst="rect">
            <a:avLst/>
          </a:prstGeom>
        </p:spPr>
      </p:pic>
      <p:sp>
        <p:nvSpPr>
          <p:cNvPr id="2" name="Title 1"/>
          <p:cNvSpPr>
            <a:spLocks noGrp="1"/>
          </p:cNvSpPr>
          <p:nvPr>
            <p:ph type="title"/>
          </p:nvPr>
        </p:nvSpPr>
        <p:spPr>
          <a:xfrm>
            <a:off x="779463" y="1166090"/>
            <a:ext cx="7583487" cy="662711"/>
          </a:xfrm>
        </p:spPr>
        <p:txBody>
          <a:bodyPr anchor="t"/>
          <a:lstStyle/>
          <a:p>
            <a:r>
              <a:rPr lang="fr-FR" dirty="0" smtClean="0"/>
              <a:t>Cliquez et modifiez le titre</a:t>
            </a:r>
            <a:endParaRPr dirty="0"/>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404411" y="219635"/>
            <a:ext cx="493059" cy="365125"/>
          </a:xfrm>
          <a:prstGeom prst="rect">
            <a:avLst/>
          </a:prstGeom>
        </p:spPr>
        <p:txBody>
          <a:bodyPr/>
          <a:lstStyle/>
          <a:p>
            <a:fld id="{93E4AAA4-6363-4581-962D-1ACCC2D600C5}" type="slidenum">
              <a:rPr lang="en-US" smtClean="0"/>
              <a:pPr/>
              <a:t>‹N°›</a:t>
            </a:fld>
            <a:endParaRPr lang="en-US"/>
          </a:p>
        </p:txBody>
      </p:sp>
      <p:sp>
        <p:nvSpPr>
          <p:cNvPr id="10" name="Content Placeholder 2"/>
          <p:cNvSpPr>
            <a:spLocks noGrp="1"/>
          </p:cNvSpPr>
          <p:nvPr>
            <p:ph sz="half" idx="13"/>
          </p:nvPr>
        </p:nvSpPr>
        <p:spPr>
          <a:xfrm>
            <a:off x="779462" y="3991816"/>
            <a:ext cx="7585076" cy="1711639"/>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us">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cstate="print"/>
          <a:stretch>
            <a:fillRect/>
          </a:stretch>
        </p:blipFill>
        <p:spPr>
          <a:xfrm>
            <a:off x="150887" y="186645"/>
            <a:ext cx="8827266" cy="6483096"/>
          </a:xfrm>
          <a:prstGeom prst="rect">
            <a:avLst/>
          </a:prstGeom>
        </p:spPr>
      </p:pic>
      <p:sp>
        <p:nvSpPr>
          <p:cNvPr id="2" name="Title 1"/>
          <p:cNvSpPr>
            <a:spLocks noGrp="1"/>
          </p:cNvSpPr>
          <p:nvPr>
            <p:ph type="title"/>
          </p:nvPr>
        </p:nvSpPr>
        <p:spPr/>
        <p:txBody>
          <a:bodyPr anchor="t"/>
          <a:lstStyle/>
          <a:p>
            <a:r>
              <a:rPr lang="fr-FR" dirty="0" smtClean="0"/>
              <a:t>Cliquez et modifiez le titre</a:t>
            </a:r>
            <a:endParaRPr dirty="0"/>
          </a:p>
        </p:txBody>
      </p:sp>
      <p:sp>
        <p:nvSpPr>
          <p:cNvPr id="3" name="Content Placeholder 2"/>
          <p:cNvSpPr>
            <a:spLocks noGrp="1"/>
          </p:cNvSpPr>
          <p:nvPr>
            <p:ph sz="half" idx="1"/>
          </p:nvPr>
        </p:nvSpPr>
        <p:spPr>
          <a:xfrm>
            <a:off x="4710953" y="2078181"/>
            <a:ext cx="3657600" cy="1808019"/>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404411" y="219635"/>
            <a:ext cx="493059" cy="365125"/>
          </a:xfrm>
          <a:prstGeom prst="rect">
            <a:avLst/>
          </a:prstGeom>
        </p:spPr>
        <p:txBody>
          <a:bodyPr/>
          <a:lstStyle/>
          <a:p>
            <a:fld id="{93E4AAA4-6363-4581-962D-1ACCC2D600C5}" type="slidenum">
              <a:rPr lang="en-US" smtClean="0"/>
              <a:pPr/>
              <a:t>‹N°›</a:t>
            </a:fld>
            <a:endParaRPr lang="en-US"/>
          </a:p>
        </p:txBody>
      </p:sp>
      <p:sp>
        <p:nvSpPr>
          <p:cNvPr id="10" name="Content Placeholder 2"/>
          <p:cNvSpPr>
            <a:spLocks noGrp="1"/>
          </p:cNvSpPr>
          <p:nvPr>
            <p:ph sz="half" idx="13"/>
          </p:nvPr>
        </p:nvSpPr>
        <p:spPr>
          <a:xfrm>
            <a:off x="4710953" y="3991816"/>
            <a:ext cx="3657600" cy="1688549"/>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dirty="0"/>
          </a:p>
        </p:txBody>
      </p:sp>
      <p:sp>
        <p:nvSpPr>
          <p:cNvPr id="11" name="Content Placeholder 2"/>
          <p:cNvSpPr>
            <a:spLocks noGrp="1"/>
          </p:cNvSpPr>
          <p:nvPr>
            <p:ph sz="half" idx="14"/>
          </p:nvPr>
        </p:nvSpPr>
        <p:spPr>
          <a:xfrm>
            <a:off x="779462" y="2078183"/>
            <a:ext cx="3657600" cy="360218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us">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cstate="print"/>
          <a:stretch>
            <a:fillRect/>
          </a:stretch>
        </p:blipFill>
        <p:spPr>
          <a:xfrm>
            <a:off x="150887" y="186645"/>
            <a:ext cx="8827266" cy="6483096"/>
          </a:xfrm>
          <a:prstGeom prst="rect">
            <a:avLst/>
          </a:prstGeom>
        </p:spPr>
      </p:pic>
      <p:sp>
        <p:nvSpPr>
          <p:cNvPr id="2" name="Title 1"/>
          <p:cNvSpPr>
            <a:spLocks noGrp="1"/>
          </p:cNvSpPr>
          <p:nvPr>
            <p:ph type="title"/>
          </p:nvPr>
        </p:nvSpPr>
        <p:spPr>
          <a:xfrm>
            <a:off x="779464" y="762000"/>
            <a:ext cx="5766810" cy="900545"/>
          </a:xfrm>
        </p:spPr>
        <p:txBody>
          <a:bodyPr anchor="t"/>
          <a:lstStyle/>
          <a:p>
            <a:r>
              <a:rPr lang="fr-FR" dirty="0" smtClean="0"/>
              <a:t>Cliquez et modifiez le titre</a:t>
            </a:r>
            <a:endParaRPr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404411" y="219635"/>
            <a:ext cx="493059" cy="365125"/>
          </a:xfrm>
          <a:prstGeom prst="rect">
            <a:avLst/>
          </a:prstGeom>
        </p:spPr>
        <p:txBody>
          <a:bodyPr/>
          <a:lstStyle/>
          <a:p>
            <a:fld id="{93E4AAA4-6363-4581-962D-1ACCC2D600C5}" type="slidenum">
              <a:rPr lang="en-US" smtClean="0"/>
              <a:pPr/>
              <a:t>‹N°›</a:t>
            </a:fld>
            <a:endParaRPr lang="en-US"/>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cstate="print"/>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fr-FR" smtClean="0"/>
              <a:t>Cliquez et modifiez le titre</a:t>
            </a:r>
            <a:endParaRP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404411" y="219635"/>
            <a:ext cx="493059" cy="365125"/>
          </a:xfrm>
          <a:prstGeom prst="rect">
            <a:avLst/>
          </a:prstGeom>
        </p:spPr>
        <p:txBody>
          <a:bodyPr/>
          <a:lstStyle/>
          <a:p>
            <a:fld id="{93E4AAA4-6363-4581-962D-1ACCC2D600C5}"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gi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89707" y="189707"/>
            <a:ext cx="8764587" cy="6478587"/>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779464" y="588818"/>
            <a:ext cx="6540354" cy="635000"/>
          </a:xfrm>
          <a:prstGeom prst="rect">
            <a:avLst/>
          </a:prstGeom>
        </p:spPr>
        <p:txBody>
          <a:bodyPr vert="horz" lIns="91440" tIns="45720" rIns="91440" bIns="45720" rtlCol="0" anchor="t" anchorCtr="0">
            <a:noAutofit/>
          </a:bodyPr>
          <a:lstStyle/>
          <a:p>
            <a:r>
              <a:rPr lang="fr-FR" dirty="0" smtClean="0"/>
              <a:t>Cliquez et modifiez le titre</a:t>
            </a:r>
            <a:endParaRPr dirty="0"/>
          </a:p>
        </p:txBody>
      </p:sp>
      <p:sp>
        <p:nvSpPr>
          <p:cNvPr id="3" name="Text Placeholder 2"/>
          <p:cNvSpPr>
            <a:spLocks noGrp="1"/>
          </p:cNvSpPr>
          <p:nvPr>
            <p:ph type="body" idx="1"/>
          </p:nvPr>
        </p:nvSpPr>
        <p:spPr>
          <a:xfrm>
            <a:off x="779463" y="1916544"/>
            <a:ext cx="7728556" cy="3740729"/>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dirty="0"/>
          </a:p>
        </p:txBody>
      </p:sp>
      <p:sp>
        <p:nvSpPr>
          <p:cNvPr id="5" name="Footer Placeholder 4"/>
          <p:cNvSpPr>
            <a:spLocks noGrp="1"/>
          </p:cNvSpPr>
          <p:nvPr>
            <p:ph type="ftr" sz="quarter" idx="3"/>
          </p:nvPr>
        </p:nvSpPr>
        <p:spPr>
          <a:xfrm>
            <a:off x="3304615" y="6288741"/>
            <a:ext cx="5238750" cy="365125"/>
          </a:xfrm>
          <a:prstGeom prst="rect">
            <a:avLst/>
          </a:prstGeom>
        </p:spPr>
        <p:txBody>
          <a:bodyPr vert="horz" lIns="91440" tIns="45720" rIns="91440" bIns="45720" rtlCol="0" anchor="ctr"/>
          <a:lstStyle>
            <a:lvl1pPr algn="r">
              <a:defRPr sz="1200">
                <a:solidFill>
                  <a:schemeClr val="bg2"/>
                </a:solidFill>
              </a:defRPr>
            </a:lvl1pPr>
          </a:lstStyle>
          <a:p>
            <a:endParaRPr lang="en-US"/>
          </a:p>
        </p:txBody>
      </p:sp>
      <p:pic>
        <p:nvPicPr>
          <p:cNvPr id="11" name="Image 10" descr="FP7_transparent.gif"/>
          <p:cNvPicPr>
            <a:picLocks noChangeAspect="1"/>
          </p:cNvPicPr>
          <p:nvPr userDrawn="1"/>
        </p:nvPicPr>
        <p:blipFill>
          <a:blip r:embed="rId18" cstate="email">
            <a:alphaModFix amt="91000"/>
            <a:extLst>
              <a:ext uri="{28A0092B-C50C-407E-A947-70E740481C1C}">
                <a14:useLocalDpi xmlns="" xmlns:a14="http://schemas.microsoft.com/office/drawing/2010/main" val="0"/>
              </a:ext>
            </a:extLst>
          </a:blip>
          <a:stretch>
            <a:fillRect/>
          </a:stretch>
        </p:blipFill>
        <p:spPr>
          <a:xfrm>
            <a:off x="7488299" y="392545"/>
            <a:ext cx="1019720" cy="865908"/>
          </a:xfrm>
          <a:prstGeom prst="rect">
            <a:avLst/>
          </a:prstGeom>
        </p:spPr>
      </p:pic>
      <p:pic>
        <p:nvPicPr>
          <p:cNvPr id="4" name="Image 3" descr="ecopaslogo_cropped_transparent.gif"/>
          <p:cNvPicPr>
            <a:picLocks noChangeAspect="1"/>
          </p:cNvPicPr>
          <p:nvPr userDrawn="1"/>
        </p:nvPicPr>
        <p:blipFill>
          <a:blip r:embed="rId19" cstate="email">
            <a:alphaModFix amt="10000"/>
            <a:extLst>
              <a:ext uri="{28A0092B-C50C-407E-A947-70E740481C1C}">
                <a14:useLocalDpi xmlns="" xmlns:a14="http://schemas.microsoft.com/office/drawing/2010/main" val="0"/>
              </a:ext>
            </a:extLst>
          </a:blip>
          <a:stretch>
            <a:fillRect/>
          </a:stretch>
        </p:blipFill>
        <p:spPr>
          <a:xfrm>
            <a:off x="157760" y="3616020"/>
            <a:ext cx="8779187" cy="3099996"/>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spcBef>
          <a:spcPct val="0"/>
        </a:spcBef>
        <a:buNone/>
        <a:defRPr sz="3600" b="1" kern="1200">
          <a:solidFill>
            <a:schemeClr val="tx2">
              <a:lumMod val="50000"/>
            </a:schemeClr>
          </a:solidFill>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sz="2000" kern="1200">
          <a:solidFill>
            <a:schemeClr val="tx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1800" kern="1200">
          <a:solidFill>
            <a:schemeClr val="tx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600" kern="1200">
          <a:solidFill>
            <a:schemeClr val="tx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600" kern="1200">
          <a:solidFill>
            <a:schemeClr val="tx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400" kern="1200">
          <a:solidFill>
            <a:schemeClr val="tx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hyperlink" Target="http://www.google.no/url?sa=i&amp;rct=j&amp;q=eu+logo&amp;source=images&amp;cd=&amp;cad=rja&amp;docid=PpHvsOvTeo1BfM&amp;tbnid=eFMbd6n9-IszUM:&amp;ved=0CAUQjRw&amp;url=http://europa.eu/about-eu/basic-information/symbols/flag/index_en.htm&amp;ei=aeg9UczOGZHMsgbL-YDgBw&amp;bvm=bv.43287494,d.Yms&amp;psig=AFQjCNHBnzj_UImjk2U0OCd8J_Mgxwlwnw&amp;ust=1363098080067641"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7.jpeg"/><Relationship Id="rId1" Type="http://schemas.openxmlformats.org/officeDocument/2006/relationships/slideLayout" Target="../slideLayouts/slideLayout10.xml"/><Relationship Id="rId5" Type="http://schemas.openxmlformats.org/officeDocument/2006/relationships/image" Target="../media/image13.jpeg"/><Relationship Id="rId4" Type="http://schemas.openxmlformats.org/officeDocument/2006/relationships/hyperlink" Target="http://www.google.no/url?sa=i&amp;rct=j&amp;q=eu+logo&amp;source=images&amp;cd=&amp;cad=rja&amp;docid=PpHvsOvTeo1BfM&amp;tbnid=eFMbd6n9-IszUM:&amp;ved=0CAUQjRw&amp;url=http://europa.eu/about-eu/basic-information/symbols/flag/index_en.htm&amp;ei=aeg9UczOGZHMsgbL-YDgBw&amp;bvm=bv.43287494,d.Yms&amp;psig=AFQjCNHBnzj_UImjk2U0OCd8J_Mgxwlwnw&amp;ust=136309808006764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emf"/><Relationship Id="rId1" Type="http://schemas.openxmlformats.org/officeDocument/2006/relationships/slideLayout" Target="../slideLayouts/slideLayout3.xml"/><Relationship Id="rId6" Type="http://schemas.openxmlformats.org/officeDocument/2006/relationships/image" Target="../media/image18.gif"/><Relationship Id="rId5" Type="http://schemas.openxmlformats.org/officeDocument/2006/relationships/image" Target="../media/image17.jpeg"/><Relationship Id="rId4" Type="http://schemas.openxmlformats.org/officeDocument/2006/relationships/image" Target="../media/image16.gif"/></Relationships>
</file>

<file path=ppt/slides/_rels/slide5.xml.rels><?xml version="1.0" encoding="UTF-8" standalone="yes"?>
<Relationships xmlns="http://schemas.openxmlformats.org/package/2006/relationships"><Relationship Id="rId3" Type="http://schemas.openxmlformats.org/officeDocument/2006/relationships/package" Target="../embeddings/Document_Microsoft_Office_Word1.docx"/><Relationship Id="rId2" Type="http://schemas.openxmlformats.org/officeDocument/2006/relationships/slideLayout" Target="../slideLayouts/slideLayout3.xml"/><Relationship Id="rId1" Type="http://schemas.openxmlformats.org/officeDocument/2006/relationships/vmlDrawing" Target="../drawings/vmlDrawing1.v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BILDER Nikon D-700 JPG av NEF justert 01\DSC_0260.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557270" y="1174388"/>
            <a:ext cx="8087359" cy="5378812"/>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1255078" y="2587026"/>
            <a:ext cx="6691745" cy="461665"/>
          </a:xfrm>
          <a:prstGeom prst="rect">
            <a:avLst/>
          </a:prstGeom>
          <a:noFill/>
        </p:spPr>
        <p:txBody>
          <a:bodyPr wrap="square" rtlCol="0">
            <a:spAutoFit/>
          </a:bodyPr>
          <a:lstStyle/>
          <a:p>
            <a:pPr algn="ctr"/>
            <a:endParaRPr lang="nb-NO" sz="2400" b="1" dirty="0">
              <a:solidFill>
                <a:schemeClr val="tx2">
                  <a:lumMod val="50000"/>
                </a:schemeClr>
              </a:solidFill>
              <a:latin typeface="+mj-lt"/>
              <a:cs typeface="Arial" pitchFamily="34" charset="0"/>
            </a:endParaRPr>
          </a:p>
        </p:txBody>
      </p:sp>
      <p:pic>
        <p:nvPicPr>
          <p:cNvPr id="6" name="Picture 2" descr="O:\EDVARD\ECOPAS\- ONGOING\ECOPAS logo.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81012" y="384698"/>
            <a:ext cx="5400000" cy="16453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2" descr="http://europa.eu/abc/symbols/emblem/images/europ_flag/jaune.jpg">
            <a:hlinkClick r:id="rId4"/>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557963" y="482577"/>
            <a:ext cx="977900" cy="665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3966072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orga.png"/>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1268711" y="600540"/>
            <a:ext cx="6461329" cy="5607946"/>
          </a:xfrm>
          <a:prstGeom prst="rect">
            <a:avLst/>
          </a:prstGeom>
        </p:spPr>
      </p:pic>
    </p:spTree>
    <p:extLst>
      <p:ext uri="{BB962C8B-B14F-4D97-AF65-F5344CB8AC3E}">
        <p14:creationId xmlns="" xmlns:p14="http://schemas.microsoft.com/office/powerpoint/2010/main" val="26260671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0445" y="0"/>
            <a:ext cx="7772400" cy="857250"/>
          </a:xfrm>
        </p:spPr>
        <p:txBody>
          <a:bodyPr/>
          <a:lstStyle/>
          <a:p>
            <a:r>
              <a:rPr lang="en-US" dirty="0" err="1" smtClean="0"/>
              <a:t>Nukuloa</a:t>
            </a:r>
            <a:r>
              <a:rPr lang="en-US" dirty="0" smtClean="0"/>
              <a:t> Village</a:t>
            </a:r>
            <a:endParaRPr lang="en-US" dirty="0"/>
          </a:p>
        </p:txBody>
      </p:sp>
      <p:pic>
        <p:nvPicPr>
          <p:cNvPr id="80898" name="Picture 2" descr="C:\Users\veitayaki_j\Desktop\102CDPFP\IMGA086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 y="880898"/>
            <a:ext cx="7493000" cy="56197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92633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hidden="1"/>
          <p:cNvSpPr>
            <a:spLocks noGrp="1" noChangeArrowheads="1"/>
          </p:cNvSpPr>
          <p:nvPr>
            <p:ph type="title"/>
          </p:nvPr>
        </p:nvSpPr>
        <p:spPr/>
        <p:txBody>
          <a:bodyPr/>
          <a:lstStyle/>
          <a:p>
            <a:pPr eaLnBrk="1" hangingPunct="1"/>
            <a:endParaRPr lang="en-US" smtClean="0"/>
          </a:p>
        </p:txBody>
      </p:sp>
      <p:sp>
        <p:nvSpPr>
          <p:cNvPr id="31747" name="Rectangle 3" descr="DSCN4957"/>
          <p:cNvSpPr>
            <a:spLocks noGrp="1" noChangeAspect="1" noChangeArrowheads="1"/>
          </p:cNvSpPr>
          <p:nvPr isPhoto="1"/>
        </p:nvSpPr>
        <p:spPr bwMode="auto">
          <a:xfrm>
            <a:off x="4652963" y="9525"/>
            <a:ext cx="4419600" cy="3314700"/>
          </a:xfrm>
          <a:prstGeom prst="rect">
            <a:avLst/>
          </a:prstGeom>
          <a:blipFill dpi="0" rotWithShape="1">
            <a:blip r:embed="rId3" cstate="print"/>
            <a:srcRect/>
            <a:stretch>
              <a:fillRect/>
            </a:stretch>
          </a:blip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pic>
        <p:nvPicPr>
          <p:cNvPr id="31748" name="Picture 6" descr="G:\Udagawa sennsei_Gau_first trip_July 2012\Udagawa sennsei 's camera_Gau 20120702\DSC01547.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52963" y="3414713"/>
            <a:ext cx="4481512" cy="3443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49" name="Picture 7" descr="G:\Udagawa sennsei_Gau_first trip_July 2012\Kana's camera\P1000660.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3414713"/>
            <a:ext cx="4554538" cy="3443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50" name="Picture 8" descr="G:\Udagawa sennsei_Gau_first trip_July 2012\Kana's camera\P1000685.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8575" y="9525"/>
            <a:ext cx="4583113" cy="3314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9615506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O:\EDVARD\AAA + TSW 2012-11\Images\DSC_0808.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76262" y="1298666"/>
            <a:ext cx="8064000" cy="5368636"/>
          </a:xfrm>
          <a:prstGeom prst="rect">
            <a:avLst/>
          </a:prstGeom>
          <a:noFill/>
          <a:ln>
            <a:noFill/>
          </a:ln>
          <a:effectLst>
            <a:softEdge rad="12700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603" name="Picture 2" descr="O:\EDVARD\ECOPAS\- ONGOING\ECOPAS logo.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76262" y="296402"/>
            <a:ext cx="5400000" cy="16453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2" descr="http://europa.eu/abc/symbols/emblem/images/europ_flag/jaune.jpg">
            <a:hlinkClick r:id="rId4"/>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540047" y="482577"/>
            <a:ext cx="977900" cy="665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950807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67489" y="341581"/>
            <a:ext cx="7795461" cy="1043148"/>
          </a:xfrm>
        </p:spPr>
        <p:txBody>
          <a:bodyPr/>
          <a:lstStyle/>
          <a:p>
            <a:r>
              <a:rPr lang="fr-FR" dirty="0" smtClean="0"/>
              <a:t>The Call</a:t>
            </a:r>
            <a:br>
              <a:rPr lang="fr-FR" dirty="0" smtClean="0"/>
            </a:br>
            <a:r>
              <a:rPr lang="en-US" sz="1400" b="0" i="1" dirty="0"/>
              <a:t>From FP7 Work</a:t>
            </a:r>
            <a:r>
              <a:rPr lang="en-GB" sz="1400" b="0" i="1" dirty="0"/>
              <a:t> Programme</a:t>
            </a:r>
            <a:r>
              <a:rPr lang="en-US" sz="1400" b="0" i="1" dirty="0"/>
              <a:t> 2012/Cooperation/Theme 8: </a:t>
            </a:r>
            <a:br>
              <a:rPr lang="en-US" sz="1400" b="0" i="1" dirty="0"/>
            </a:br>
            <a:r>
              <a:rPr lang="en-US" sz="1400" b="0" i="1" dirty="0"/>
              <a:t>Socio-economic Sciences and Humanities, </a:t>
            </a:r>
            <a:r>
              <a:rPr lang="en-US" sz="1400" b="0" i="1" dirty="0" err="1"/>
              <a:t>pp</a:t>
            </a:r>
            <a:r>
              <a:rPr lang="en-US" sz="1400" b="0" i="1" dirty="0"/>
              <a:t> 28-29.</a:t>
            </a:r>
            <a:r>
              <a:rPr lang="en-US" sz="1400" b="0" dirty="0"/>
              <a:t> </a:t>
            </a:r>
            <a:endParaRPr lang="fr-FR" sz="1400" b="0" dirty="0"/>
          </a:p>
        </p:txBody>
      </p:sp>
      <p:sp>
        <p:nvSpPr>
          <p:cNvPr id="3" name="Espace réservé du texte 2"/>
          <p:cNvSpPr>
            <a:spLocks noGrp="1"/>
          </p:cNvSpPr>
          <p:nvPr>
            <p:ph type="body" idx="1"/>
          </p:nvPr>
        </p:nvSpPr>
        <p:spPr>
          <a:xfrm>
            <a:off x="445885" y="2110154"/>
            <a:ext cx="8336680" cy="3957747"/>
          </a:xfrm>
        </p:spPr>
        <p:txBody>
          <a:bodyPr>
            <a:noAutofit/>
          </a:bodyPr>
          <a:lstStyle/>
          <a:p>
            <a:r>
              <a:rPr lang="en-US" sz="1400" b="1" dirty="0"/>
              <a:t>SSH.2012.2.2-4. Climate change uncertainties: policymaking for the Pacific </a:t>
            </a:r>
            <a:r>
              <a:rPr lang="en-US" sz="1400" b="1" dirty="0" smtClean="0"/>
              <a:t>front</a:t>
            </a:r>
            <a:endParaRPr lang="en-US" sz="1400" dirty="0"/>
          </a:p>
          <a:p>
            <a:pPr marL="285750" indent="-285750">
              <a:buFont typeface="Arial" pitchFamily="34" charset="0"/>
              <a:buChar char="•"/>
            </a:pPr>
            <a:r>
              <a:rPr lang="en-US" sz="1400" dirty="0"/>
              <a:t>Pacific </a:t>
            </a:r>
            <a:r>
              <a:rPr lang="en-US" sz="1400" dirty="0" smtClean="0"/>
              <a:t>Island Countries </a:t>
            </a:r>
            <a:r>
              <a:rPr lang="en-US" sz="1400" dirty="0"/>
              <a:t>are not directly responsible for climate </a:t>
            </a:r>
            <a:r>
              <a:rPr lang="en-US" sz="1400" dirty="0" smtClean="0"/>
              <a:t>change</a:t>
            </a:r>
          </a:p>
          <a:p>
            <a:pPr marL="285750" indent="-285750">
              <a:buFont typeface="Arial" pitchFamily="34" charset="0"/>
              <a:buChar char="•"/>
            </a:pPr>
            <a:r>
              <a:rPr lang="en-US" sz="1400" dirty="0" smtClean="0"/>
              <a:t>Climate Change is critical </a:t>
            </a:r>
          </a:p>
          <a:p>
            <a:pPr marL="285750" indent="-285750">
              <a:buFont typeface="Arial" pitchFamily="34" charset="0"/>
              <a:buChar char="•"/>
            </a:pPr>
            <a:r>
              <a:rPr lang="en-US" sz="1400" dirty="0" smtClean="0"/>
              <a:t>ECOPAS attempts to go </a:t>
            </a:r>
            <a:r>
              <a:rPr lang="en-US" sz="1400" dirty="0"/>
              <a:t>beyond the topics usually raised in planning development aid. </a:t>
            </a:r>
            <a:endParaRPr lang="en-US" sz="1400" dirty="0" smtClean="0"/>
          </a:p>
          <a:p>
            <a:pPr marL="285750" indent="-285750">
              <a:buFont typeface="Arial" pitchFamily="34" charset="0"/>
              <a:buChar char="•"/>
            </a:pPr>
            <a:r>
              <a:rPr lang="en-US" sz="1400" dirty="0" smtClean="0"/>
              <a:t>Climate </a:t>
            </a:r>
            <a:r>
              <a:rPr lang="en-US" sz="1400" dirty="0"/>
              <a:t>change has </a:t>
            </a:r>
            <a:r>
              <a:rPr lang="en-US" sz="1400" dirty="0" smtClean="0"/>
              <a:t>negative </a:t>
            </a:r>
            <a:r>
              <a:rPr lang="en-US" sz="1400" dirty="0"/>
              <a:t>impact on the livelihoods of Pacific people, </a:t>
            </a:r>
            <a:r>
              <a:rPr lang="en-US" sz="1400" dirty="0" smtClean="0"/>
              <a:t>infrastructure</a:t>
            </a:r>
            <a:r>
              <a:rPr lang="en-US" sz="1400" dirty="0"/>
              <a:t>, agriculture, food and housing availability </a:t>
            </a:r>
            <a:r>
              <a:rPr lang="en-US" sz="1400" dirty="0" smtClean="0"/>
              <a:t>and access </a:t>
            </a:r>
            <a:r>
              <a:rPr lang="en-US" sz="1400" dirty="0"/>
              <a:t>to land and water </a:t>
            </a:r>
            <a:r>
              <a:rPr lang="en-US" sz="1400" dirty="0" smtClean="0"/>
              <a:t>resources</a:t>
            </a:r>
          </a:p>
          <a:p>
            <a:pPr marL="285750" indent="-285750">
              <a:buFont typeface="Arial" pitchFamily="34" charset="0"/>
              <a:buChar char="•"/>
            </a:pPr>
            <a:r>
              <a:rPr lang="en-US" sz="1400" dirty="0" smtClean="0"/>
              <a:t>Climate Change can exacerbate </a:t>
            </a:r>
            <a:r>
              <a:rPr lang="en-US" sz="1400" dirty="0"/>
              <a:t>tensions around scarcer resources and affect food </a:t>
            </a:r>
            <a:r>
              <a:rPr lang="en-US" sz="1400" dirty="0" smtClean="0"/>
              <a:t>security</a:t>
            </a:r>
          </a:p>
          <a:p>
            <a:pPr marL="285750" indent="-285750">
              <a:buFont typeface="Arial" pitchFamily="34" charset="0"/>
              <a:buChar char="•"/>
            </a:pPr>
            <a:r>
              <a:rPr lang="en-US" sz="1400" dirty="0" smtClean="0"/>
              <a:t>European </a:t>
            </a:r>
            <a:r>
              <a:rPr lang="en-US" sz="1400" dirty="0"/>
              <a:t>researchers on the Pacific are poorly coordinated and insufficiently linked to </a:t>
            </a:r>
            <a:r>
              <a:rPr lang="en-US" sz="1400" dirty="0" smtClean="0"/>
              <a:t>policymaking </a:t>
            </a:r>
          </a:p>
        </p:txBody>
      </p:sp>
    </p:spTree>
    <p:extLst>
      <p:ext uri="{BB962C8B-B14F-4D97-AF65-F5344CB8AC3E}">
        <p14:creationId xmlns="" xmlns:p14="http://schemas.microsoft.com/office/powerpoint/2010/main" val="21385066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67489" y="341581"/>
            <a:ext cx="7795461" cy="1043148"/>
          </a:xfrm>
        </p:spPr>
        <p:txBody>
          <a:bodyPr/>
          <a:lstStyle/>
          <a:p>
            <a:r>
              <a:rPr lang="fr-FR" dirty="0" smtClean="0"/>
              <a:t>The Call</a:t>
            </a:r>
            <a:br>
              <a:rPr lang="fr-FR" dirty="0" smtClean="0"/>
            </a:br>
            <a:r>
              <a:rPr lang="en-US" sz="1400" b="0" i="1" dirty="0"/>
              <a:t>From FP7 Work</a:t>
            </a:r>
            <a:r>
              <a:rPr lang="en-GB" sz="1400" b="0" i="1" dirty="0"/>
              <a:t> Programme</a:t>
            </a:r>
            <a:r>
              <a:rPr lang="en-US" sz="1400" b="0" i="1" dirty="0"/>
              <a:t> 2012/Cooperation/Theme 8: </a:t>
            </a:r>
            <a:br>
              <a:rPr lang="en-US" sz="1400" b="0" i="1" dirty="0"/>
            </a:br>
            <a:r>
              <a:rPr lang="en-US" sz="1400" b="0" i="1" dirty="0"/>
              <a:t>Socio-economic Sciences and Humanities, </a:t>
            </a:r>
            <a:r>
              <a:rPr lang="en-US" sz="1400" b="0" i="1" dirty="0" err="1"/>
              <a:t>pp</a:t>
            </a:r>
            <a:r>
              <a:rPr lang="en-US" sz="1400" b="0" i="1" dirty="0"/>
              <a:t> 28-29.</a:t>
            </a:r>
            <a:r>
              <a:rPr lang="en-US" sz="1400" b="0" dirty="0"/>
              <a:t> </a:t>
            </a:r>
            <a:endParaRPr lang="fr-FR" sz="1400" b="0" dirty="0"/>
          </a:p>
        </p:txBody>
      </p:sp>
      <p:sp>
        <p:nvSpPr>
          <p:cNvPr id="3" name="Espace réservé du texte 2"/>
          <p:cNvSpPr>
            <a:spLocks noGrp="1"/>
          </p:cNvSpPr>
          <p:nvPr>
            <p:ph type="body" idx="1"/>
          </p:nvPr>
        </p:nvSpPr>
        <p:spPr>
          <a:xfrm>
            <a:off x="445885" y="1884217"/>
            <a:ext cx="8336680" cy="4816729"/>
          </a:xfrm>
        </p:spPr>
        <p:txBody>
          <a:bodyPr>
            <a:noAutofit/>
          </a:bodyPr>
          <a:lstStyle/>
          <a:p>
            <a:r>
              <a:rPr lang="en-US" sz="1400" b="1" dirty="0"/>
              <a:t>SSH.2012.2.2-4. Climate change uncertainties: policymaking for the Pacific </a:t>
            </a:r>
            <a:r>
              <a:rPr lang="en-US" sz="1400" b="1" dirty="0" smtClean="0"/>
              <a:t>front</a:t>
            </a:r>
            <a:endParaRPr lang="en-US" sz="1400" dirty="0"/>
          </a:p>
          <a:p>
            <a:pPr marL="285750" indent="-285750">
              <a:buFont typeface="Arial" pitchFamily="34" charset="0"/>
              <a:buChar char="•"/>
            </a:pPr>
            <a:r>
              <a:rPr lang="en-US" sz="1400" dirty="0" smtClean="0"/>
              <a:t>Network of European researchers including European and non-European researchers from the Pacific and the Overseas Territories in the region to:</a:t>
            </a:r>
          </a:p>
          <a:p>
            <a:pPr marL="342900" lvl="0" indent="-342900">
              <a:buFont typeface="+mj-lt"/>
              <a:buAutoNum type="arabicPeriod"/>
            </a:pPr>
            <a:r>
              <a:rPr lang="en-US" sz="1400" dirty="0" smtClean="0"/>
              <a:t>	Take stock of ongoing research on the impact of climate change on the Pacific Islands, and other small island states sharing similar problems</a:t>
            </a:r>
          </a:p>
          <a:p>
            <a:pPr marL="342900" lvl="0" indent="-342900">
              <a:buFont typeface="+mj-lt"/>
              <a:buAutoNum type="arabicPeriod"/>
            </a:pPr>
            <a:r>
              <a:rPr lang="en-US" sz="1400" dirty="0"/>
              <a:t>	</a:t>
            </a:r>
            <a:r>
              <a:rPr lang="en-US" sz="1400" dirty="0" smtClean="0"/>
              <a:t>Support EU policy-making work on the links between climate change and security-stability-conflict prevention issues,  migration, governance, access to resources and economic development, to  define better options for sustainable development;</a:t>
            </a:r>
          </a:p>
          <a:p>
            <a:pPr marL="342900" lvl="0" indent="-342900">
              <a:buFont typeface="+mj-lt"/>
              <a:buAutoNum type="arabicPeriod"/>
            </a:pPr>
            <a:r>
              <a:rPr lang="en-US" sz="1400" dirty="0" smtClean="0"/>
              <a:t>	Help to address key policy coherence issues (such as combining Official Development Assistance and non-Official Development Assistance funds, ways to support EU Member States and other partners to define the Pacific as a ‘climate change global priority’); </a:t>
            </a:r>
          </a:p>
          <a:p>
            <a:pPr marL="342900" lvl="0" indent="-342900">
              <a:buFont typeface="+mj-lt"/>
              <a:buAutoNum type="arabicPeriod"/>
            </a:pPr>
            <a:r>
              <a:rPr lang="en-US" sz="1400" dirty="0"/>
              <a:t>	</a:t>
            </a:r>
            <a:r>
              <a:rPr lang="en-US" sz="1400" dirty="0" err="1" smtClean="0"/>
              <a:t>Analyse</a:t>
            </a:r>
            <a:r>
              <a:rPr lang="en-US" sz="1400" dirty="0" smtClean="0"/>
              <a:t>  adaptation of international funding instruments to the Pacific context and priorities;</a:t>
            </a:r>
          </a:p>
          <a:p>
            <a:pPr marL="342900" lvl="0" indent="-342900">
              <a:buFont typeface="+mj-lt"/>
              <a:buAutoNum type="arabicPeriod"/>
            </a:pPr>
            <a:r>
              <a:rPr lang="en-US" sz="1400" dirty="0" smtClean="0"/>
              <a:t>	Make recommendations on strategies to involve Pacific and EU non-state actors, local authorities, parliaments and the private sector in addressing climate change;</a:t>
            </a:r>
          </a:p>
          <a:p>
            <a:pPr marL="342900" lvl="0" indent="-342900">
              <a:buFont typeface="+mj-lt"/>
              <a:buAutoNum type="arabicPeriod"/>
            </a:pPr>
            <a:r>
              <a:rPr lang="en-US" sz="1400" dirty="0" smtClean="0"/>
              <a:t>	Define a relevant and forward-looking social sciences and humanities research policy agenda for the Pacific region.</a:t>
            </a:r>
          </a:p>
          <a:p>
            <a:endParaRPr lang="fr-FR" sz="1400" dirty="0"/>
          </a:p>
        </p:txBody>
      </p:sp>
    </p:spTree>
    <p:extLst>
      <p:ext uri="{BB962C8B-B14F-4D97-AF65-F5344CB8AC3E}">
        <p14:creationId xmlns="" xmlns:p14="http://schemas.microsoft.com/office/powerpoint/2010/main" val="37566458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098" name="Picture 2"/>
          <p:cNvPicPr>
            <a:picLocks noChangeAspect="1" noChangeArrowheads="1"/>
          </p:cNvPicPr>
          <p:nvPr/>
        </p:nvPicPr>
        <p:blipFill>
          <a:blip r:embed="rId2" cstate="email">
            <a:lum bright="-20000"/>
            <a:extLst>
              <a:ext uri="{28A0092B-C50C-407E-A947-70E740481C1C}">
                <a14:useLocalDpi xmlns:a14="http://schemas.microsoft.com/office/drawing/2010/main" xmlns="" val="0"/>
              </a:ext>
            </a:extLst>
          </a:blip>
          <a:srcRect/>
          <a:stretch>
            <a:fillRect/>
          </a:stretch>
        </p:blipFill>
        <p:spPr bwMode="auto">
          <a:xfrm>
            <a:off x="0" y="1627909"/>
            <a:ext cx="8936037" cy="4043281"/>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 Placeholder 2"/>
          <p:cNvSpPr>
            <a:spLocks noGrp="1"/>
          </p:cNvSpPr>
          <p:nvPr>
            <p:ph type="body" idx="1"/>
          </p:nvPr>
        </p:nvSpPr>
        <p:spPr/>
        <p:txBody>
          <a:bodyPr/>
          <a:lstStyle/>
          <a:p>
            <a:endParaRPr lang="en-US" dirty="0"/>
          </a:p>
        </p:txBody>
      </p:sp>
      <p:pic>
        <p:nvPicPr>
          <p:cNvPr id="8" name="Picture 7"/>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540313" y="274543"/>
            <a:ext cx="2124477" cy="19909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2903940" y="274543"/>
            <a:ext cx="1890815" cy="19909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7043967" y="341310"/>
            <a:ext cx="1892070" cy="20680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p:cNvPicPr>
            <a:picLocks noChangeAspect="1"/>
          </p:cNvPicPr>
          <p:nvPr/>
        </p:nvPicPr>
        <p:blipFill>
          <a:blip r:embed="rId6" cstate="email">
            <a:extLst>
              <a:ext uri="{28A0092B-C50C-407E-A947-70E740481C1C}">
                <a14:useLocalDpi xmlns:a14="http://schemas.microsoft.com/office/drawing/2010/main" xmlns="" val="0"/>
              </a:ext>
            </a:extLst>
          </a:blip>
          <a:stretch>
            <a:fillRect/>
          </a:stretch>
        </p:blipFill>
        <p:spPr>
          <a:xfrm>
            <a:off x="4941310" y="341310"/>
            <a:ext cx="1890814" cy="20680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38416636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ECOPAS Participants</a:t>
            </a:r>
            <a:endParaRPr lang="fr-FR" dirty="0"/>
          </a:p>
        </p:txBody>
      </p:sp>
      <p:graphicFrame>
        <p:nvGraphicFramePr>
          <p:cNvPr id="4" name="Objet 3"/>
          <p:cNvGraphicFramePr>
            <a:graphicFrameLocks noChangeAspect="1"/>
          </p:cNvGraphicFramePr>
          <p:nvPr>
            <p:extLst>
              <p:ext uri="{D42A27DB-BD31-4B8C-83A1-F6EECF244321}">
                <p14:modId xmlns="" xmlns:p14="http://schemas.microsoft.com/office/powerpoint/2010/main" val="2514860939"/>
              </p:ext>
            </p:extLst>
          </p:nvPr>
        </p:nvGraphicFramePr>
        <p:xfrm>
          <a:off x="581000" y="1769806"/>
          <a:ext cx="7931331" cy="4425562"/>
        </p:xfrm>
        <a:graphic>
          <a:graphicData uri="http://schemas.openxmlformats.org/presentationml/2006/ole">
            <p:oleObj spid="_x0000_s3083" name="Document" r:id="rId3" imgW="5930682" imgH="2641503" progId="Word.Document.12">
              <p:embed/>
            </p:oleObj>
          </a:graphicData>
        </a:graphic>
      </p:graphicFrame>
    </p:spTree>
    <p:extLst>
      <p:ext uri="{BB962C8B-B14F-4D97-AF65-F5344CB8AC3E}">
        <p14:creationId xmlns="" xmlns:p14="http://schemas.microsoft.com/office/powerpoint/2010/main" val="3394085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ECOPAS: Work Package Overview</a:t>
            </a:r>
            <a:endParaRPr lang="en-GB" dirty="0"/>
          </a:p>
        </p:txBody>
      </p:sp>
      <p:sp>
        <p:nvSpPr>
          <p:cNvPr id="3" name="Espace réservé du texte 2"/>
          <p:cNvSpPr>
            <a:spLocks noGrp="1"/>
          </p:cNvSpPr>
          <p:nvPr>
            <p:ph type="body" idx="1"/>
          </p:nvPr>
        </p:nvSpPr>
        <p:spPr>
          <a:xfrm>
            <a:off x="779463" y="1925781"/>
            <a:ext cx="7583487" cy="4477945"/>
          </a:xfrm>
        </p:spPr>
        <p:txBody>
          <a:bodyPr>
            <a:normAutofit/>
          </a:bodyPr>
          <a:lstStyle/>
          <a:p>
            <a:pPr marL="285750" indent="-285750">
              <a:buFont typeface="Arial"/>
              <a:buChar char="•"/>
            </a:pPr>
            <a:r>
              <a:rPr lang="en-GB" b="1" dirty="0" smtClean="0"/>
              <a:t>WP 1: MANAGEMENT AND COORDINATION (BPS) </a:t>
            </a:r>
            <a:r>
              <a:rPr lang="en-GB" dirty="0" smtClean="0"/>
              <a:t>/ Objective: Creating a consortium based on a network of European researchers and include European and non-European researchers from the Pacific and Overseas Territories</a:t>
            </a:r>
          </a:p>
          <a:p>
            <a:pPr marL="285750" indent="-285750">
              <a:buFont typeface="Arial"/>
              <a:buChar char="•"/>
            </a:pPr>
            <a:r>
              <a:rPr lang="en-GB" b="1" dirty="0" smtClean="0"/>
              <a:t>WP 2: RESOURCE SHARING AND DATABASE BUILDING (CREDO) </a:t>
            </a:r>
            <a:r>
              <a:rPr lang="en-GB" dirty="0" smtClean="0"/>
              <a:t>/ Objective: Take stock </a:t>
            </a:r>
            <a:r>
              <a:rPr lang="en-GB" smtClean="0"/>
              <a:t>of on-going </a:t>
            </a:r>
            <a:r>
              <a:rPr lang="en-GB" dirty="0" smtClean="0"/>
              <a:t>research on the impact of climate change on the Pacific Islands and in a comparative perspective. </a:t>
            </a:r>
          </a:p>
          <a:p>
            <a:pPr marL="285750" indent="-285750">
              <a:buFont typeface="Arial"/>
              <a:buChar char="•"/>
            </a:pPr>
            <a:r>
              <a:rPr lang="en-GB" b="1" dirty="0" smtClean="0"/>
              <a:t>WP 3: KNOWLEDGE EXCHANGE: RESEARCH POLICY INTERFACES FOR THE PACIFIC CONTEXT (CPS)  </a:t>
            </a:r>
            <a:r>
              <a:rPr lang="en-GB" dirty="0" smtClean="0"/>
              <a:t>/ Objective: Support EU policy making so as to define better options for sustainable development, with regard to links between climate change and Security- stability-conflict prevention issues as well as between climate change and migration, governance, access to resources and economic development. </a:t>
            </a:r>
          </a:p>
          <a:p>
            <a:pPr marL="285750" indent="-285750">
              <a:buFont typeface="Arial"/>
              <a:buChar char="•"/>
            </a:pPr>
            <a:r>
              <a:rPr lang="en-GB" dirty="0" smtClean="0"/>
              <a:t>.</a:t>
            </a:r>
          </a:p>
          <a:p>
            <a:endParaRPr lang="en-GB" dirty="0"/>
          </a:p>
        </p:txBody>
      </p:sp>
    </p:spTree>
    <p:extLst>
      <p:ext uri="{BB962C8B-B14F-4D97-AF65-F5344CB8AC3E}">
        <p14:creationId xmlns="" xmlns:p14="http://schemas.microsoft.com/office/powerpoint/2010/main" val="18987187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ECOPAS: Work Package Overview</a:t>
            </a:r>
            <a:endParaRPr lang="en-GB" dirty="0"/>
          </a:p>
        </p:txBody>
      </p:sp>
      <p:sp>
        <p:nvSpPr>
          <p:cNvPr id="3" name="Espace réservé du texte 2"/>
          <p:cNvSpPr>
            <a:spLocks noGrp="1"/>
          </p:cNvSpPr>
          <p:nvPr>
            <p:ph type="body" idx="1"/>
          </p:nvPr>
        </p:nvSpPr>
        <p:spPr>
          <a:xfrm>
            <a:off x="779463" y="1270001"/>
            <a:ext cx="7583487" cy="5133726"/>
          </a:xfrm>
        </p:spPr>
        <p:txBody>
          <a:bodyPr>
            <a:normAutofit/>
          </a:bodyPr>
          <a:lstStyle/>
          <a:p>
            <a:pPr marL="285750" indent="-285750">
              <a:buFont typeface="Arial"/>
              <a:buChar char="•"/>
            </a:pPr>
            <a:r>
              <a:rPr lang="en-GB" b="1" dirty="0" smtClean="0"/>
              <a:t>WP 4: PACIFIC CONTEXTS: COOPERATION AND CAPACITY BUILDING (USP) </a:t>
            </a:r>
            <a:r>
              <a:rPr lang="en-GB" dirty="0" smtClean="0"/>
              <a:t>/ Objective: Develop an operative platform between Pacific institutions in the member countries of the USP for knowledge exchange, capacity building and awareness programs in reference to the broad cultural, social and political aspects of climate change and policymaking. </a:t>
            </a:r>
          </a:p>
          <a:p>
            <a:pPr marL="285750" indent="-285750">
              <a:buFont typeface="Arial"/>
              <a:buChar char="•"/>
            </a:pPr>
            <a:r>
              <a:rPr lang="en-GB" b="1" dirty="0" smtClean="0"/>
              <a:t>WP 5: STRATEGIES FOR PACIFIC STATE AND NON-STATE INVOLVEMENT (NRI) </a:t>
            </a:r>
            <a:r>
              <a:rPr lang="en-GB" dirty="0" smtClean="0"/>
              <a:t>/ Objective: Make recommendations on strategies to involve Pacific non-state actors, local authorities, parliaments and the private sector in addressing climate change</a:t>
            </a:r>
          </a:p>
          <a:p>
            <a:pPr marL="285750" indent="-285750">
              <a:buFont typeface="Arial"/>
              <a:buChar char="•"/>
            </a:pPr>
            <a:r>
              <a:rPr lang="en-GB" b="1" dirty="0" smtClean="0"/>
              <a:t>WP 6: EUROPEAN RESEARCHER NETWORKS AND MAJOR THEMATIC CONFERENCE (CPAS) </a:t>
            </a:r>
            <a:r>
              <a:rPr lang="en-GB" dirty="0" smtClean="0"/>
              <a:t>/ Objective: Address ways to support EU member states and other partners to define the Pacific as a “climate change global priority”</a:t>
            </a:r>
          </a:p>
          <a:p>
            <a:pPr marL="285750" indent="-285750">
              <a:buFont typeface="Arial"/>
              <a:buChar char="•"/>
            </a:pPr>
            <a:r>
              <a:rPr lang="en-GB" b="1" dirty="0" smtClean="0"/>
              <a:t>WP 7: RESEARCH AGENDA FOR POLICY MAKING (BPS) </a:t>
            </a:r>
            <a:r>
              <a:rPr lang="en-GB" dirty="0" smtClean="0"/>
              <a:t>/ Objective: Coordinate and formulate a relevant and forward looking social sciences and humanities research policy agenda for the Pacific region.</a:t>
            </a:r>
          </a:p>
          <a:p>
            <a:endParaRPr lang="en-GB" dirty="0"/>
          </a:p>
        </p:txBody>
      </p:sp>
    </p:spTree>
    <p:extLst>
      <p:ext uri="{BB962C8B-B14F-4D97-AF65-F5344CB8AC3E}">
        <p14:creationId xmlns="" xmlns:p14="http://schemas.microsoft.com/office/powerpoint/2010/main" val="13060023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organigramme.png"/>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337632" y="1079821"/>
            <a:ext cx="8546156" cy="5005251"/>
          </a:xfrm>
          <a:prstGeom prst="rect">
            <a:avLst/>
          </a:prstGeom>
        </p:spPr>
      </p:pic>
    </p:spTree>
    <p:extLst>
      <p:ext uri="{BB962C8B-B14F-4D97-AF65-F5344CB8AC3E}">
        <p14:creationId xmlns="" xmlns:p14="http://schemas.microsoft.com/office/powerpoint/2010/main" val="41156944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Work</a:t>
            </a:r>
            <a:r>
              <a:rPr lang="fr-FR" dirty="0" smtClean="0"/>
              <a:t> Packages</a:t>
            </a:r>
            <a:endParaRPr lang="fr-FR" dirty="0"/>
          </a:p>
        </p:txBody>
      </p:sp>
      <p:sp>
        <p:nvSpPr>
          <p:cNvPr id="3" name="Espace réservé du texte 2"/>
          <p:cNvSpPr>
            <a:spLocks noGrp="1"/>
          </p:cNvSpPr>
          <p:nvPr>
            <p:ph type="body" idx="1"/>
          </p:nvPr>
        </p:nvSpPr>
        <p:spPr>
          <a:xfrm>
            <a:off x="779463" y="1579419"/>
            <a:ext cx="7854473" cy="4343400"/>
          </a:xfrm>
        </p:spPr>
        <p:txBody>
          <a:bodyPr/>
          <a:lstStyle/>
          <a:p>
            <a:r>
              <a:rPr lang="en-GB" dirty="0" smtClean="0"/>
              <a:t>WP1 Management and Project Coordination</a:t>
            </a:r>
          </a:p>
          <a:p>
            <a:r>
              <a:rPr lang="en-GB" dirty="0" smtClean="0"/>
              <a:t>WP2 Resource Sharing and Database Building</a:t>
            </a:r>
          </a:p>
          <a:p>
            <a:r>
              <a:rPr lang="en-GB" dirty="0" smtClean="0"/>
              <a:t>WP3 Knowledge Exchange: Research Policy Interfaces for the Pacific Context</a:t>
            </a:r>
          </a:p>
          <a:p>
            <a:r>
              <a:rPr lang="en-GB" dirty="0" smtClean="0"/>
              <a:t>WP4 Pacific Contexts: Cooperation and Capacity Building</a:t>
            </a:r>
          </a:p>
          <a:p>
            <a:r>
              <a:rPr lang="en-GB" dirty="0" smtClean="0"/>
              <a:t>WP5 Strategies for Pacific State and non-State Involvement</a:t>
            </a:r>
          </a:p>
          <a:p>
            <a:r>
              <a:rPr lang="en-GB" dirty="0" smtClean="0"/>
              <a:t>WP6 European Research Networks and Major Thematic Conference</a:t>
            </a:r>
          </a:p>
          <a:p>
            <a:r>
              <a:rPr lang="en-GB" dirty="0" smtClean="0"/>
              <a:t>WP7 Research Agenda for Policy Making</a:t>
            </a:r>
          </a:p>
          <a:p>
            <a:endParaRPr lang="fr-FR" dirty="0"/>
          </a:p>
        </p:txBody>
      </p:sp>
    </p:spTree>
    <p:extLst>
      <p:ext uri="{BB962C8B-B14F-4D97-AF65-F5344CB8AC3E}">
        <p14:creationId xmlns="" xmlns:p14="http://schemas.microsoft.com/office/powerpoint/2010/main" val="1106858289"/>
      </p:ext>
    </p:extLst>
  </p:cSld>
  <p:clrMapOvr>
    <a:masterClrMapping/>
  </p:clrMapOvr>
  <p:timing>
    <p:tnLst>
      <p:par>
        <p:cTn id="1" dur="indefinite" restart="never" nodeType="tmRoot"/>
      </p:par>
    </p:tnLst>
  </p:timing>
</p:sld>
</file>

<file path=ppt/theme/theme1.xml><?xml version="1.0" encoding="utf-8"?>
<a:theme xmlns:a="http://schemas.openxmlformats.org/drawingml/2006/main" name="Révolution">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Révolution.thmx</Template>
  <TotalTime>1475</TotalTime>
  <Words>495</Words>
  <Application>Microsoft Office PowerPoint</Application>
  <PresentationFormat>Affichage à l'écran (4:3)</PresentationFormat>
  <Paragraphs>38</Paragraphs>
  <Slides>13</Slides>
  <Notes>1</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13</vt:i4>
      </vt:variant>
    </vt:vector>
  </HeadingPairs>
  <TitlesOfParts>
    <vt:vector size="15" baseType="lpstr">
      <vt:lpstr>Révolution</vt:lpstr>
      <vt:lpstr>Document</vt:lpstr>
      <vt:lpstr>Diapositive 1</vt:lpstr>
      <vt:lpstr>The Call From FP7 Work Programme 2012/Cooperation/Theme 8:  Socio-economic Sciences and Humanities, pp 28-29. </vt:lpstr>
      <vt:lpstr>The Call From FP7 Work Programme 2012/Cooperation/Theme 8:  Socio-economic Sciences and Humanities, pp 28-29. </vt:lpstr>
      <vt:lpstr>Diapositive 4</vt:lpstr>
      <vt:lpstr>ECOPAS Participants</vt:lpstr>
      <vt:lpstr>ECOPAS: Work Package Overview</vt:lpstr>
      <vt:lpstr>ECOPAS: Work Package Overview</vt:lpstr>
      <vt:lpstr>Diapositive 8</vt:lpstr>
      <vt:lpstr>Work Packages</vt:lpstr>
      <vt:lpstr>Diapositive 10</vt:lpstr>
      <vt:lpstr>Nukuloa Village</vt:lpstr>
      <vt:lpstr>Diapositive 12</vt:lpstr>
      <vt:lpstr>Diapositive 13</vt:lpstr>
    </vt:vector>
  </TitlesOfParts>
  <Company>CREDO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WP2</dc:title>
  <dc:creator>Laurent Dousset</dc:creator>
  <cp:lastModifiedBy>flemeur</cp:lastModifiedBy>
  <cp:revision>34</cp:revision>
  <dcterms:created xsi:type="dcterms:W3CDTF">2012-12-01T10:39:06Z</dcterms:created>
  <dcterms:modified xsi:type="dcterms:W3CDTF">2013-03-18T05:16:49Z</dcterms:modified>
</cp:coreProperties>
</file>